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8F3A-8496-46CB-A42D-9C75051FBF43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F59D-793D-4412-9ADA-2E962483AD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62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8F3A-8496-46CB-A42D-9C75051FBF43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F59D-793D-4412-9ADA-2E962483A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4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8F3A-8496-46CB-A42D-9C75051FBF43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F59D-793D-4412-9ADA-2E962483A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4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8F3A-8496-46CB-A42D-9C75051FBF43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F59D-793D-4412-9ADA-2E962483A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9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8F3A-8496-46CB-A42D-9C75051FBF43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F59D-793D-4412-9ADA-2E962483AD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98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8F3A-8496-46CB-A42D-9C75051FBF43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F59D-793D-4412-9ADA-2E962483A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07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8F3A-8496-46CB-A42D-9C75051FBF43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F59D-793D-4412-9ADA-2E962483A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8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8F3A-8496-46CB-A42D-9C75051FBF43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F59D-793D-4412-9ADA-2E962483A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6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8F3A-8496-46CB-A42D-9C75051FBF43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F59D-793D-4412-9ADA-2E962483A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0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14A8F3A-8496-46CB-A42D-9C75051FBF43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7BF59D-793D-4412-9ADA-2E962483A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27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8F3A-8496-46CB-A42D-9C75051FBF43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F59D-793D-4412-9ADA-2E962483A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3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14A8F3A-8496-46CB-A42D-9C75051FBF43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77BF59D-793D-4412-9ADA-2E962483AD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16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6917F-89FC-CA2F-5310-355A4465B1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Clinical Problem Solving</a:t>
            </a:r>
            <a:br>
              <a:rPr lang="en-US" dirty="0"/>
            </a:br>
            <a:r>
              <a:rPr lang="en-US" sz="3600" dirty="0"/>
              <a:t>CARDIOLOGY + INTERNAL MEDICINE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A47491-98D0-5017-E68B-990437E55E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ALI RAFIEI , MD</a:t>
            </a:r>
          </a:p>
          <a:p>
            <a:r>
              <a:rPr lang="en-US" dirty="0"/>
              <a:t>CARDIOLOGY RESIDENT </a:t>
            </a:r>
          </a:p>
          <a:p>
            <a:r>
              <a:rPr lang="en-US" dirty="0"/>
              <a:t>DECEMBER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BA017B-566C-C8CD-0DAD-BF5D12BD8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758952"/>
            <a:ext cx="1438275" cy="1409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76CF21-9EC2-6BC5-2FAC-94CC617B0919}"/>
              </a:ext>
            </a:extLst>
          </p:cNvPr>
          <p:cNvSpPr txBox="1"/>
          <p:nvPr/>
        </p:nvSpPr>
        <p:spPr>
          <a:xfrm>
            <a:off x="4886178" y="509032"/>
            <a:ext cx="241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NAME OF GOD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2676A2-510D-9D6A-FB09-6953E235B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245" y="878364"/>
            <a:ext cx="1103435" cy="100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1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E4D54-49CD-90D4-FC4F-4D9D120E6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5C8CC-E8DE-D30F-B3F8-86861F643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patient appears </a:t>
            </a:r>
            <a:r>
              <a:rPr lang="en-US" b="1" dirty="0"/>
              <a:t>alert, oriented, and in no acute distress</a:t>
            </a:r>
            <a:r>
              <a:rPr lang="en-US" dirty="0"/>
              <a:t> at rest.</a:t>
            </a:r>
          </a:p>
          <a:p>
            <a:r>
              <a:rPr lang="en-US" b="1" dirty="0"/>
              <a:t>Vital Signs</a:t>
            </a:r>
          </a:p>
          <a:p>
            <a:pPr marL="914400"/>
            <a:r>
              <a:rPr lang="en-US" b="1" dirty="0"/>
              <a:t>Blood pressure:</a:t>
            </a:r>
            <a:r>
              <a:rPr lang="en-US" dirty="0"/>
              <a:t> </a:t>
            </a:r>
            <a:r>
              <a:rPr lang="en-US" dirty="0" smtClean="0"/>
              <a:t> R : 155/95 mmHg - L : 160/100 mmHg</a:t>
            </a:r>
            <a:endParaRPr lang="en-US" dirty="0"/>
          </a:p>
          <a:p>
            <a:pPr marL="914400"/>
            <a:r>
              <a:rPr lang="en-US" b="1" dirty="0"/>
              <a:t>Heart rate:</a:t>
            </a:r>
            <a:r>
              <a:rPr lang="en-US" dirty="0"/>
              <a:t> 65 beats per minute</a:t>
            </a:r>
          </a:p>
          <a:p>
            <a:pPr marL="914400"/>
            <a:r>
              <a:rPr lang="en-US" b="1" dirty="0"/>
              <a:t>Respiratory rate:</a:t>
            </a:r>
            <a:r>
              <a:rPr lang="en-US" dirty="0"/>
              <a:t> 17 breaths per minute</a:t>
            </a:r>
          </a:p>
          <a:p>
            <a:pPr marL="914400"/>
            <a:r>
              <a:rPr lang="en-US" b="1" dirty="0"/>
              <a:t>Temperature:</a:t>
            </a:r>
            <a:r>
              <a:rPr lang="en-US" dirty="0"/>
              <a:t> 36.9 °C</a:t>
            </a:r>
          </a:p>
          <a:p>
            <a:pPr marL="914400"/>
            <a:r>
              <a:rPr lang="en-US" b="1" dirty="0"/>
              <a:t>Oxygen saturation:</a:t>
            </a:r>
            <a:r>
              <a:rPr lang="en-US" dirty="0"/>
              <a:t> </a:t>
            </a:r>
            <a:r>
              <a:rPr lang="en-US" dirty="0" smtClean="0"/>
              <a:t>90% </a:t>
            </a:r>
            <a:r>
              <a:rPr lang="en-US" dirty="0"/>
              <a:t>on room air</a:t>
            </a:r>
          </a:p>
          <a:p>
            <a:pPr marL="914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48DE-4296-49E8-541B-EC78476E4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59BD7-E296-981D-5CF4-DB92376EF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Skin: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Normal. No rash</a:t>
            </a:r>
            <a:r>
              <a:rPr lang="en-US" dirty="0" smtClean="0"/>
              <a:t>, </a:t>
            </a:r>
            <a:r>
              <a:rPr lang="en-US" dirty="0"/>
              <a:t>or </a:t>
            </a:r>
            <a:r>
              <a:rPr lang="en-US" dirty="0" smtClean="0"/>
              <a:t>ulcers. </a:t>
            </a:r>
            <a:r>
              <a:rPr lang="en-US" b="1" dirty="0" smtClean="0"/>
              <a:t>Cyanosis</a:t>
            </a:r>
            <a:r>
              <a:rPr lang="en-US" dirty="0" smtClean="0"/>
              <a:t> of lips.</a:t>
            </a:r>
            <a:endParaRPr lang="en-US" dirty="0"/>
          </a:p>
          <a:p>
            <a:r>
              <a:rPr lang="en-US" b="1" dirty="0"/>
              <a:t>Head and</a:t>
            </a:r>
            <a:r>
              <a:rPr lang="en-US" dirty="0"/>
              <a:t> </a:t>
            </a:r>
            <a:r>
              <a:rPr lang="en-US" b="1" dirty="0"/>
              <a:t>Neck: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Conjunctiva is not pale, the Sclera is not icteric .The size of the pupils is normal and reactive .no Cyanosis of lips and mouth . </a:t>
            </a:r>
            <a:r>
              <a:rPr lang="en-US" b="1" dirty="0"/>
              <a:t>Jugular venous distention present</a:t>
            </a:r>
            <a:r>
              <a:rPr lang="en-US" dirty="0"/>
              <a:t>. no bruit in the carotid artery area</a:t>
            </a:r>
          </a:p>
          <a:p>
            <a:r>
              <a:rPr lang="en-US" b="1" dirty="0"/>
              <a:t>Cardiovascular: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heart sounds were </a:t>
            </a:r>
            <a:r>
              <a:rPr lang="en-US" b="1" dirty="0" smtClean="0"/>
              <a:t>diminished</a:t>
            </a:r>
            <a:r>
              <a:rPr lang="en-US" dirty="0" smtClean="0"/>
              <a:t> with regular </a:t>
            </a:r>
            <a:r>
              <a:rPr lang="en-US" dirty="0"/>
              <a:t>rate and rhythm.</a:t>
            </a:r>
            <a:br>
              <a:rPr lang="en-US" dirty="0"/>
            </a:br>
            <a:r>
              <a:rPr lang="en-US" dirty="0"/>
              <a:t>No murmurs, rubs, or gallops</a:t>
            </a:r>
            <a:r>
              <a:rPr lang="en-US" dirty="0" smtClean="0"/>
              <a:t>. No heave or thrill</a:t>
            </a:r>
            <a:endParaRPr lang="en-US" dirty="0"/>
          </a:p>
          <a:p>
            <a:r>
              <a:rPr lang="en-US" b="1" dirty="0"/>
              <a:t>Respiratory: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Chest expansion </a:t>
            </a:r>
            <a:r>
              <a:rPr lang="en-US" dirty="0" smtClean="0"/>
              <a:t>normal . lungs </a:t>
            </a:r>
            <a:r>
              <a:rPr lang="en-US" dirty="0"/>
              <a:t>clear to auscultation bilaterally</a:t>
            </a:r>
            <a:r>
              <a:rPr lang="en-US" dirty="0" smtClean="0"/>
              <a:t>. </a:t>
            </a:r>
            <a:r>
              <a:rPr lang="en-US" b="1" dirty="0" smtClean="0"/>
              <a:t>Decreased breath sounds </a:t>
            </a:r>
            <a:r>
              <a:rPr lang="en-US" dirty="0" smtClean="0"/>
              <a:t>at the lung bases are bilateral .No </a:t>
            </a:r>
            <a:r>
              <a:rPr lang="en-US" dirty="0"/>
              <a:t>wheezing, crackles, or rhonchi.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47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F17CD-5EC1-0F9F-A8A7-E6362E0DE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43CBB-59ED-C954-6F10-EC6D75F86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Abdomen: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Soft, non-tender, non-distended.</a:t>
            </a:r>
            <a:br>
              <a:rPr lang="en-US" dirty="0"/>
            </a:br>
            <a:r>
              <a:rPr lang="en-US" dirty="0"/>
              <a:t>No organomegaly or ascites. The pulsating mass in the abdomen was not </a:t>
            </a:r>
            <a:r>
              <a:rPr lang="en-US" dirty="0" err="1"/>
              <a:t>palpableBruit</a:t>
            </a:r>
            <a:r>
              <a:rPr lang="en-US" dirty="0"/>
              <a:t> were not heard in the abdomen</a:t>
            </a:r>
          </a:p>
          <a:p>
            <a:r>
              <a:rPr lang="en-US" b="1" dirty="0"/>
              <a:t>Extremities: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Bilateral pitting edema 2+</a:t>
            </a:r>
            <a:r>
              <a:rPr lang="en-US" dirty="0"/>
              <a:t>, involving the lower extremities</a:t>
            </a:r>
            <a:r>
              <a:rPr lang="en-US" dirty="0" smtClean="0"/>
              <a:t>. </a:t>
            </a:r>
            <a:r>
              <a:rPr lang="en-US" b="1" dirty="0" smtClean="0"/>
              <a:t>Cold extremities </a:t>
            </a:r>
            <a:r>
              <a:rPr lang="en-US" dirty="0" smtClean="0"/>
              <a:t>and </a:t>
            </a:r>
            <a:r>
              <a:rPr lang="en-US" b="1" dirty="0" err="1" smtClean="0"/>
              <a:t>acrocyanosis</a:t>
            </a:r>
            <a:r>
              <a:rPr lang="en-US" dirty="0" smtClean="0"/>
              <a:t> of distal toes.</a:t>
            </a:r>
            <a:endParaRPr lang="en-US" dirty="0"/>
          </a:p>
          <a:p>
            <a:r>
              <a:rPr lang="en-US" b="1" dirty="0"/>
              <a:t>Neurologic: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Grossly intact. No focal neurologic deficits</a:t>
            </a:r>
            <a:r>
              <a:rPr lang="en-US" dirty="0" smtClean="0"/>
              <a:t>. Normal proximal and distal force.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9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4E02-E7B3-C476-BC36-2E11E8C501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Differential </a:t>
            </a:r>
            <a:r>
              <a:rPr lang="en-US" sz="7200" dirty="0" smtClean="0"/>
              <a:t>Diagnosis ???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D709B-184A-CFFA-0B2B-6BA609B634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4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5060FA-5EB6-6627-AB7A-EDDB1306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DF34E4-E5D6-BB13-9D47-EA1F962F82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6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E2C05-26C2-54E6-363B-DDE6AEE5B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1443037"/>
            <a:ext cx="954405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6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16A21-6C8C-0E65-66FE-66CADC1E7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482436"/>
            <a:ext cx="7439891" cy="468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218A-6C98-906A-42F8-0CDAF6EDF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Laboratory Results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82EEE6-DC32-92F7-616B-7A1CB12961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257319"/>
              </p:ext>
            </p:extLst>
          </p:nvPr>
        </p:nvGraphicFramePr>
        <p:xfrm>
          <a:off x="1097280" y="1837348"/>
          <a:ext cx="2616591" cy="443992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210139">
                  <a:extLst>
                    <a:ext uri="{9D8B030D-6E8A-4147-A177-3AD203B41FA5}">
                      <a16:colId xmlns:a16="http://schemas.microsoft.com/office/drawing/2014/main" val="2915464667"/>
                    </a:ext>
                  </a:extLst>
                </a:gridCol>
                <a:gridCol w="689316">
                  <a:extLst>
                    <a:ext uri="{9D8B030D-6E8A-4147-A177-3AD203B41FA5}">
                      <a16:colId xmlns:a16="http://schemas.microsoft.com/office/drawing/2014/main" val="498291348"/>
                    </a:ext>
                  </a:extLst>
                </a:gridCol>
                <a:gridCol w="717136">
                  <a:extLst>
                    <a:ext uri="{9D8B030D-6E8A-4147-A177-3AD203B41FA5}">
                      <a16:colId xmlns:a16="http://schemas.microsoft.com/office/drawing/2014/main" val="32779222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Test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Result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Unit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59186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pH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7.37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5354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pCO₂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35.5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mmHg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0172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HCO₃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20.6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mEq/L</a:t>
                      </a:r>
                    </a:p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8147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Blood Sugar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77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mg/dL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3964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BUN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17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mg/dL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69891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Creatinine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mg/dL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7616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AST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U/L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0798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ALT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24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U/L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06332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ALP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151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U/L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25597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Bilirubin total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2.1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mg/dL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3883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Bilirubin direct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0.5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mg/dL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6073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Albumin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3.7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g/dL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7255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Calcium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8.9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mg/dL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5275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Phosphate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mg/dL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248158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E8D1812-3C26-4289-3DAC-3E7CB55BEE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458287"/>
              </p:ext>
            </p:extLst>
          </p:nvPr>
        </p:nvGraphicFramePr>
        <p:xfrm>
          <a:off x="3911134" y="1831828"/>
          <a:ext cx="3769825" cy="4082255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493463">
                  <a:extLst>
                    <a:ext uri="{9D8B030D-6E8A-4147-A177-3AD203B41FA5}">
                      <a16:colId xmlns:a16="http://schemas.microsoft.com/office/drawing/2014/main" val="1841725589"/>
                    </a:ext>
                  </a:extLst>
                </a:gridCol>
                <a:gridCol w="871819">
                  <a:extLst>
                    <a:ext uri="{9D8B030D-6E8A-4147-A177-3AD203B41FA5}">
                      <a16:colId xmlns:a16="http://schemas.microsoft.com/office/drawing/2014/main" val="81233307"/>
                    </a:ext>
                  </a:extLst>
                </a:gridCol>
                <a:gridCol w="1404543">
                  <a:extLst>
                    <a:ext uri="{9D8B030D-6E8A-4147-A177-3AD203B41FA5}">
                      <a16:colId xmlns:a16="http://schemas.microsoft.com/office/drawing/2014/main" val="3597335737"/>
                    </a:ext>
                  </a:extLst>
                </a:gridCol>
              </a:tblGrid>
              <a:tr h="204198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Test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Result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Unit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6929005"/>
                  </a:ext>
                </a:extLst>
              </a:tr>
              <a:tr h="204198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WBC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6.2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x10³/µL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2172143"/>
                  </a:ext>
                </a:extLst>
              </a:tr>
              <a:tr h="204198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Neutrophils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70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%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1519363"/>
                  </a:ext>
                </a:extLst>
              </a:tr>
              <a:tr h="373855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Lymphocytes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23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%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911354"/>
                  </a:ext>
                </a:extLst>
              </a:tr>
              <a:tr h="204198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Hemoglobin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15.2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g/dL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0449983"/>
                  </a:ext>
                </a:extLst>
              </a:tr>
              <a:tr h="204198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RBC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4.89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x10⁶/µL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2206062"/>
                  </a:ext>
                </a:extLst>
              </a:tr>
              <a:tr h="204198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MCV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98.2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fL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634025"/>
                  </a:ext>
                </a:extLst>
              </a:tr>
              <a:tr h="204198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Platelets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139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x10³/µL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1268039"/>
                  </a:ext>
                </a:extLst>
              </a:tr>
              <a:tr h="204198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PT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15.1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sec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9404230"/>
                  </a:ext>
                </a:extLst>
              </a:tr>
              <a:tr h="204198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INR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1.14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3719223"/>
                  </a:ext>
                </a:extLst>
              </a:tr>
              <a:tr h="204198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PTT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32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sec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8244080"/>
                  </a:ext>
                </a:extLst>
              </a:tr>
              <a:tr h="204198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CRP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1.9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mg/L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0085310"/>
                  </a:ext>
                </a:extLst>
              </a:tr>
              <a:tr h="204198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Sodium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143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 err="1">
                          <a:effectLst/>
                        </a:rPr>
                        <a:t>mEq</a:t>
                      </a:r>
                      <a:r>
                        <a:rPr lang="en-US" sz="1600" dirty="0">
                          <a:effectLst/>
                        </a:rPr>
                        <a:t>/L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3033061"/>
                  </a:ext>
                </a:extLst>
              </a:tr>
              <a:tr h="204198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Potassium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3.6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mEq/L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5946512"/>
                  </a:ext>
                </a:extLst>
              </a:tr>
              <a:tr h="450938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Magnesium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mg/Dl</a:t>
                      </a:r>
                    </a:p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578450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E9A87E-ACED-16D4-489C-2FE4AAA29C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420043"/>
              </p:ext>
            </p:extLst>
          </p:nvPr>
        </p:nvGraphicFramePr>
        <p:xfrm>
          <a:off x="7976698" y="1831828"/>
          <a:ext cx="2883560" cy="313828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293911">
                  <a:extLst>
                    <a:ext uri="{9D8B030D-6E8A-4147-A177-3AD203B41FA5}">
                      <a16:colId xmlns:a16="http://schemas.microsoft.com/office/drawing/2014/main" val="3269565795"/>
                    </a:ext>
                  </a:extLst>
                </a:gridCol>
                <a:gridCol w="872197">
                  <a:extLst>
                    <a:ext uri="{9D8B030D-6E8A-4147-A177-3AD203B41FA5}">
                      <a16:colId xmlns:a16="http://schemas.microsoft.com/office/drawing/2014/main" val="179437101"/>
                    </a:ext>
                  </a:extLst>
                </a:gridCol>
                <a:gridCol w="717452">
                  <a:extLst>
                    <a:ext uri="{9D8B030D-6E8A-4147-A177-3AD203B41FA5}">
                      <a16:colId xmlns:a16="http://schemas.microsoft.com/office/drawing/2014/main" val="3790278033"/>
                    </a:ext>
                  </a:extLst>
                </a:gridCol>
              </a:tblGrid>
              <a:tr h="313828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Test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Result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Unit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extLst>
                  <a:ext uri="{0D108BD9-81ED-4DB2-BD59-A6C34878D82A}">
                    <a16:rowId xmlns:a16="http://schemas.microsoft.com/office/drawing/2014/main" val="2864113995"/>
                  </a:ext>
                </a:extLst>
              </a:tr>
              <a:tr h="313828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HbA1c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%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extLst>
                  <a:ext uri="{0D108BD9-81ED-4DB2-BD59-A6C34878D82A}">
                    <a16:rowId xmlns:a16="http://schemas.microsoft.com/office/drawing/2014/main" val="1300018858"/>
                  </a:ext>
                </a:extLst>
              </a:tr>
              <a:tr h="313828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Serum Iron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112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µg/dL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extLst>
                  <a:ext uri="{0D108BD9-81ED-4DB2-BD59-A6C34878D82A}">
                    <a16:rowId xmlns:a16="http://schemas.microsoft.com/office/drawing/2014/main" val="2415566694"/>
                  </a:ext>
                </a:extLst>
              </a:tr>
              <a:tr h="313828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TIBC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381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µg/dL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extLst>
                  <a:ext uri="{0D108BD9-81ED-4DB2-BD59-A6C34878D82A}">
                    <a16:rowId xmlns:a16="http://schemas.microsoft.com/office/drawing/2014/main" val="1832797321"/>
                  </a:ext>
                </a:extLst>
              </a:tr>
              <a:tr h="313828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Ferritin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28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ng/mL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extLst>
                  <a:ext uri="{0D108BD9-81ED-4DB2-BD59-A6C34878D82A}">
                    <a16:rowId xmlns:a16="http://schemas.microsoft.com/office/drawing/2014/main" val="1973755880"/>
                  </a:ext>
                </a:extLst>
              </a:tr>
              <a:tr h="313828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Vit D3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47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ng/mL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extLst>
                  <a:ext uri="{0D108BD9-81ED-4DB2-BD59-A6C34878D82A}">
                    <a16:rowId xmlns:a16="http://schemas.microsoft.com/office/drawing/2014/main" val="3175754522"/>
                  </a:ext>
                </a:extLst>
              </a:tr>
              <a:tr h="313828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Folic Acid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9.4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ng/mL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extLst>
                  <a:ext uri="{0D108BD9-81ED-4DB2-BD59-A6C34878D82A}">
                    <a16:rowId xmlns:a16="http://schemas.microsoft.com/office/drawing/2014/main" val="880929199"/>
                  </a:ext>
                </a:extLst>
              </a:tr>
              <a:tr h="313828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Pro-BNP</a:t>
                      </a:r>
                      <a:endPara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5511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 err="1">
                          <a:effectLst/>
                        </a:rPr>
                        <a:t>pg</a:t>
                      </a:r>
                      <a:r>
                        <a:rPr lang="en-US" sz="1600" dirty="0">
                          <a:effectLst/>
                        </a:rPr>
                        <a:t>/mL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extLst>
                  <a:ext uri="{0D108BD9-81ED-4DB2-BD59-A6C34878D82A}">
                    <a16:rowId xmlns:a16="http://schemas.microsoft.com/office/drawing/2014/main" val="4087731774"/>
                  </a:ext>
                </a:extLst>
              </a:tr>
              <a:tr h="313828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CPK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122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U/L</a:t>
                      </a:r>
                      <a:endParaRPr lang="en-US" sz="16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0752180"/>
                  </a:ext>
                </a:extLst>
              </a:tr>
              <a:tr h="313828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CK-MB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29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U/L</a:t>
                      </a:r>
                      <a:endParaRPr lang="en-US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3037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5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78821-3293-7836-786A-9422611CD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Echocardiography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F6881-7FB3-9294-1839-00C4B0F39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00"/>
              </a:spcBef>
            </a:pPr>
            <a:r>
              <a:rPr lang="en-US" dirty="0"/>
              <a:t>-Small size LV cavity with preserved systolic function (LVEF:50% by visual </a:t>
            </a:r>
            <a:r>
              <a:rPr lang="en-US" dirty="0" err="1"/>
              <a:t>assesment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confirmed by biplane Simpson's method</a:t>
            </a:r>
            <a:r>
              <a:rPr lang="en-US" dirty="0" smtClean="0"/>
              <a:t>). -No RWMA at rest. -No LVH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-D shaped LV due to RV volume and pressure overload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-Severe RV enlargement with moderate systolic dysfunction.</a:t>
            </a:r>
            <a:br>
              <a:rPr lang="en-US" dirty="0"/>
            </a:br>
            <a:r>
              <a:rPr lang="en-US" dirty="0"/>
              <a:t>-RA enlargement, normal LA size (RA Area:22cm2, LA Area:12cma, LAESV:33ml,</a:t>
            </a:r>
            <a:br>
              <a:rPr lang="en-US" dirty="0"/>
            </a:br>
            <a:r>
              <a:rPr lang="en-US" dirty="0"/>
              <a:t>LAESVI:20ml/ma).</a:t>
            </a:r>
            <a:br>
              <a:rPr lang="en-US" dirty="0"/>
            </a:br>
            <a:r>
              <a:rPr lang="en-US" dirty="0" smtClean="0"/>
              <a:t>-Normal </a:t>
            </a:r>
            <a:r>
              <a:rPr lang="en-US" dirty="0"/>
              <a:t>MVLs, Mild MR, no MS</a:t>
            </a:r>
            <a:r>
              <a:rPr lang="en-US" dirty="0" smtClean="0"/>
              <a:t>. -</a:t>
            </a:r>
            <a:r>
              <a:rPr lang="en-US" dirty="0"/>
              <a:t>Fused E and A waves by Doppler study of MV inflow due to tachycardia. </a:t>
            </a:r>
            <a:r>
              <a:rPr lang="en-US" dirty="0" smtClean="0"/>
              <a:t>  </a:t>
            </a:r>
          </a:p>
          <a:p>
            <a:pPr>
              <a:spcBef>
                <a:spcPts val="100"/>
              </a:spcBef>
            </a:pPr>
            <a:r>
              <a:rPr lang="en-US" dirty="0" smtClean="0"/>
              <a:t>-</a:t>
            </a:r>
            <a:r>
              <a:rPr lang="en-US" dirty="0"/>
              <a:t>Tricuspid AV, no Al, no AS, Mild Dilated ascending aorta with no visible flap of</a:t>
            </a:r>
            <a:br>
              <a:rPr lang="en-US" dirty="0"/>
            </a:br>
            <a:r>
              <a:rPr lang="en-US" dirty="0"/>
              <a:t>dissection on </a:t>
            </a:r>
            <a:r>
              <a:rPr lang="en-US" dirty="0" smtClean="0"/>
              <a:t>TTE</a:t>
            </a:r>
          </a:p>
          <a:p>
            <a:pPr>
              <a:spcBef>
                <a:spcPts val="100"/>
              </a:spcBef>
            </a:pPr>
            <a:r>
              <a:rPr lang="en-US" dirty="0" smtClean="0"/>
              <a:t>-Normal TVLs, Severe TR (TRG:80mmHg), no TS.</a:t>
            </a:r>
            <a:br>
              <a:rPr lang="en-US" dirty="0" smtClean="0"/>
            </a:br>
            <a:r>
              <a:rPr lang="en-US" dirty="0" smtClean="0"/>
              <a:t>-Normal PVLs, Mild to Moderate Pt (PIPG:40mmHg), no PS.</a:t>
            </a:r>
            <a:br>
              <a:rPr lang="en-US" dirty="0" smtClean="0"/>
            </a:br>
            <a:r>
              <a:rPr lang="en-US" dirty="0" smtClean="0"/>
              <a:t>-High probable for significant PH (based un indirect echo findings, SPAP:95mmlig.</a:t>
            </a:r>
            <a:br>
              <a:rPr lang="en-US" dirty="0" smtClean="0"/>
            </a:br>
            <a:r>
              <a:rPr lang="en-US" dirty="0" smtClean="0"/>
              <a:t>MPAP:55mmHg).</a:t>
            </a:r>
            <a:br>
              <a:rPr lang="en-US" dirty="0" smtClean="0"/>
            </a:br>
            <a:r>
              <a:rPr lang="en-US" dirty="0" smtClean="0"/>
              <a:t>-IVC Plethora.</a:t>
            </a:r>
            <a:br>
              <a:rPr lang="en-US" dirty="0" smtClean="0"/>
            </a:br>
            <a:r>
              <a:rPr lang="en-US" dirty="0" smtClean="0"/>
              <a:t>-Swinging heart with Large Circumferential Pericardial Effusion (Posterior to LV:2.5cm, Lateral to RA:2cm, Anterior to RV:0.5cm, Lateral to LV:2.2cm, Lateral to RV in </a:t>
            </a:r>
            <a:r>
              <a:rPr lang="en-US" dirty="0" err="1" smtClean="0"/>
              <a:t>sabxiphoid</a:t>
            </a:r>
            <a:r>
              <a:rPr lang="en-US" dirty="0" smtClean="0"/>
              <a:t> view:0.8cm) with compressive effect on cardiac chambers (LA collapse, significant respiratory variation on TV inflow (60%), IVC plethora).</a:t>
            </a:r>
          </a:p>
        </p:txBody>
      </p:sp>
    </p:spTree>
    <p:extLst>
      <p:ext uri="{BB962C8B-B14F-4D97-AF65-F5344CB8AC3E}">
        <p14:creationId xmlns:p14="http://schemas.microsoft.com/office/powerpoint/2010/main" val="34312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FAA53-14C3-154F-2F65-071A40E71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Echocardiography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9E99DF-9367-2F8A-685D-97BB26D6D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" y="1776046"/>
            <a:ext cx="5363633" cy="402272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F13CB7-56FC-73AD-2E60-845B7FE59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998" y="1776046"/>
            <a:ext cx="536363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26736-59E8-CB92-D15F-CD3CCC913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F0B98-6CD0-89C0-60EE-81177F4F0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71 YO WOMAN </a:t>
            </a:r>
          </a:p>
          <a:p>
            <a:r>
              <a:rPr lang="en-US" dirty="0"/>
              <a:t>FROM TEHRAN </a:t>
            </a:r>
          </a:p>
          <a:p>
            <a:r>
              <a:rPr lang="en-US" dirty="0"/>
              <a:t>MARRIED </a:t>
            </a:r>
          </a:p>
          <a:p>
            <a:r>
              <a:rPr lang="en-US" dirty="0"/>
              <a:t>RETIRED TEACHER </a:t>
            </a:r>
          </a:p>
          <a:p>
            <a:r>
              <a:rPr lang="en-US" dirty="0"/>
              <a:t>DATE OF ADMISSON : 1404/08/19 </a:t>
            </a:r>
          </a:p>
        </p:txBody>
      </p:sp>
    </p:spTree>
    <p:extLst>
      <p:ext uri="{BB962C8B-B14F-4D97-AF65-F5344CB8AC3E}">
        <p14:creationId xmlns:p14="http://schemas.microsoft.com/office/powerpoint/2010/main" val="282250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DB6DF-D2FE-A30F-D1EB-38085DA63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CXR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A15CF0-9D7B-1C34-1971-FCA508ADC8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366" y="453683"/>
            <a:ext cx="5950634" cy="595063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450D86-C09E-6D0F-D5EF-8F7F2F447C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683"/>
            <a:ext cx="5950634" cy="595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7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67E4F-47AC-88E1-7708-1B0484B5A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AED2AD-DE6B-C541-140A-26F1E4A3F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CC871F-1B1B-835E-243A-B72B561D95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F69175-A5BF-3290-06CF-3CB0366B3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Pericardiocentesis + pericardial window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5965BD-558A-617B-89F8-926AB2245C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1404/08/20</a:t>
            </a:r>
          </a:p>
        </p:txBody>
      </p:sp>
    </p:spTree>
    <p:extLst>
      <p:ext uri="{BB962C8B-B14F-4D97-AF65-F5344CB8AC3E}">
        <p14:creationId xmlns:p14="http://schemas.microsoft.com/office/powerpoint/2010/main" val="27817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EC9E3-7125-5642-017A-CC65016C8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PERICARD FLIUD ANALYSIS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2099C3A-1312-C6AD-1FE1-3913218A6C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898717"/>
              </p:ext>
            </p:extLst>
          </p:nvPr>
        </p:nvGraphicFramePr>
        <p:xfrm>
          <a:off x="471003" y="1990578"/>
          <a:ext cx="5624997" cy="413731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874999">
                  <a:extLst>
                    <a:ext uri="{9D8B030D-6E8A-4147-A177-3AD203B41FA5}">
                      <a16:colId xmlns:a16="http://schemas.microsoft.com/office/drawing/2014/main" val="2226524439"/>
                    </a:ext>
                  </a:extLst>
                </a:gridCol>
                <a:gridCol w="1874999">
                  <a:extLst>
                    <a:ext uri="{9D8B030D-6E8A-4147-A177-3AD203B41FA5}">
                      <a16:colId xmlns:a16="http://schemas.microsoft.com/office/drawing/2014/main" val="1251783566"/>
                    </a:ext>
                  </a:extLst>
                </a:gridCol>
                <a:gridCol w="1874999">
                  <a:extLst>
                    <a:ext uri="{9D8B030D-6E8A-4147-A177-3AD203B41FA5}">
                      <a16:colId xmlns:a16="http://schemas.microsoft.com/office/drawing/2014/main" val="2609865366"/>
                    </a:ext>
                  </a:extLst>
                </a:gridCol>
              </a:tblGrid>
              <a:tr h="2727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Parameter</a:t>
                      </a:r>
                    </a:p>
                  </a:txBody>
                  <a:tcPr marL="68182" marR="68182" marT="34091" marB="3409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Result</a:t>
                      </a:r>
                    </a:p>
                  </a:txBody>
                  <a:tcPr marL="68182" marR="68182" marT="34091" marB="3409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Unit</a:t>
                      </a:r>
                    </a:p>
                  </a:txBody>
                  <a:tcPr marL="68182" marR="68182" marT="34091" marB="34091" anchor="ctr"/>
                </a:tc>
                <a:extLst>
                  <a:ext uri="{0D108BD9-81ED-4DB2-BD59-A6C34878D82A}">
                    <a16:rowId xmlns:a16="http://schemas.microsoft.com/office/drawing/2014/main" val="3502428239"/>
                  </a:ext>
                </a:extLst>
              </a:tr>
              <a:tr h="2727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Color</a:t>
                      </a:r>
                    </a:p>
                  </a:txBody>
                  <a:tcPr marL="68182" marR="68182" marT="34091" marB="3409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Dark yellow</a:t>
                      </a:r>
                    </a:p>
                  </a:txBody>
                  <a:tcPr marL="68182" marR="68182" marT="34091" marB="3409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—</a:t>
                      </a:r>
                    </a:p>
                  </a:txBody>
                  <a:tcPr marL="68182" marR="68182" marT="34091" marB="34091" anchor="ctr"/>
                </a:tc>
                <a:extLst>
                  <a:ext uri="{0D108BD9-81ED-4DB2-BD59-A6C34878D82A}">
                    <a16:rowId xmlns:a16="http://schemas.microsoft.com/office/drawing/2014/main" val="4055243349"/>
                  </a:ext>
                </a:extLst>
              </a:tr>
              <a:tr h="2727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Appearance</a:t>
                      </a:r>
                    </a:p>
                  </a:txBody>
                  <a:tcPr marL="68182" marR="68182" marT="34091" marB="3409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Semi-clear</a:t>
                      </a:r>
                    </a:p>
                  </a:txBody>
                  <a:tcPr marL="68182" marR="68182" marT="34091" marB="3409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—</a:t>
                      </a:r>
                    </a:p>
                  </a:txBody>
                  <a:tcPr marL="68182" marR="68182" marT="34091" marB="34091" anchor="ctr"/>
                </a:tc>
                <a:extLst>
                  <a:ext uri="{0D108BD9-81ED-4DB2-BD59-A6C34878D82A}">
                    <a16:rowId xmlns:a16="http://schemas.microsoft.com/office/drawing/2014/main" val="731249126"/>
                  </a:ext>
                </a:extLst>
              </a:tr>
              <a:tr h="2727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RBC</a:t>
                      </a:r>
                    </a:p>
                  </a:txBody>
                  <a:tcPr marL="68182" marR="68182" marT="34091" marB="3409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1,250</a:t>
                      </a:r>
                    </a:p>
                  </a:txBody>
                  <a:tcPr marL="68182" marR="68182" marT="34091" marB="3409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/µL</a:t>
                      </a:r>
                    </a:p>
                  </a:txBody>
                  <a:tcPr marL="68182" marR="68182" marT="34091" marB="34091" anchor="ctr"/>
                </a:tc>
                <a:extLst>
                  <a:ext uri="{0D108BD9-81ED-4DB2-BD59-A6C34878D82A}">
                    <a16:rowId xmlns:a16="http://schemas.microsoft.com/office/drawing/2014/main" val="1483002684"/>
                  </a:ext>
                </a:extLst>
              </a:tr>
              <a:tr h="2727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WBC</a:t>
                      </a:r>
                    </a:p>
                  </a:txBody>
                  <a:tcPr marL="68182" marR="68182" marT="34091" marB="3409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130</a:t>
                      </a:r>
                    </a:p>
                  </a:txBody>
                  <a:tcPr marL="68182" marR="68182" marT="34091" marB="3409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/µL</a:t>
                      </a:r>
                    </a:p>
                  </a:txBody>
                  <a:tcPr marL="68182" marR="68182" marT="34091" marB="34091" anchor="ctr"/>
                </a:tc>
                <a:extLst>
                  <a:ext uri="{0D108BD9-81ED-4DB2-BD59-A6C34878D82A}">
                    <a16:rowId xmlns:a16="http://schemas.microsoft.com/office/drawing/2014/main" val="485739957"/>
                  </a:ext>
                </a:extLst>
              </a:tr>
              <a:tr h="4772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Lymphocytes</a:t>
                      </a:r>
                    </a:p>
                  </a:txBody>
                  <a:tcPr marL="68182" marR="68182" marT="34091" marB="3409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90</a:t>
                      </a:r>
                    </a:p>
                  </a:txBody>
                  <a:tcPr marL="68182" marR="68182" marT="34091" marB="3409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%</a:t>
                      </a:r>
                    </a:p>
                  </a:txBody>
                  <a:tcPr marL="68182" marR="68182" marT="34091" marB="34091" anchor="ctr"/>
                </a:tc>
                <a:extLst>
                  <a:ext uri="{0D108BD9-81ED-4DB2-BD59-A6C34878D82A}">
                    <a16:rowId xmlns:a16="http://schemas.microsoft.com/office/drawing/2014/main" val="1040146586"/>
                  </a:ext>
                </a:extLst>
              </a:tr>
              <a:tr h="2727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Segmented neutrophils</a:t>
                      </a:r>
                    </a:p>
                  </a:txBody>
                  <a:tcPr marL="68182" marR="68182" marT="34091" marB="3409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10</a:t>
                      </a:r>
                    </a:p>
                  </a:txBody>
                  <a:tcPr marL="68182" marR="68182" marT="34091" marB="3409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%</a:t>
                      </a:r>
                    </a:p>
                  </a:txBody>
                  <a:tcPr marL="68182" marR="68182" marT="34091" marB="34091" anchor="ctr"/>
                </a:tc>
                <a:extLst>
                  <a:ext uri="{0D108BD9-81ED-4DB2-BD59-A6C34878D82A}">
                    <a16:rowId xmlns:a16="http://schemas.microsoft.com/office/drawing/2014/main" val="1781569156"/>
                  </a:ext>
                </a:extLst>
              </a:tr>
              <a:tr h="2727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Glucose</a:t>
                      </a:r>
                    </a:p>
                  </a:txBody>
                  <a:tcPr marL="68182" marR="68182" marT="34091" marB="3409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100</a:t>
                      </a:r>
                    </a:p>
                  </a:txBody>
                  <a:tcPr marL="68182" marR="68182" marT="34091" marB="3409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mg/dL</a:t>
                      </a:r>
                    </a:p>
                  </a:txBody>
                  <a:tcPr marL="68182" marR="68182" marT="34091" marB="34091" anchor="ctr"/>
                </a:tc>
                <a:extLst>
                  <a:ext uri="{0D108BD9-81ED-4DB2-BD59-A6C34878D82A}">
                    <a16:rowId xmlns:a16="http://schemas.microsoft.com/office/drawing/2014/main" val="1468656218"/>
                  </a:ext>
                </a:extLst>
              </a:tr>
              <a:tr h="2727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Protein</a:t>
                      </a:r>
                    </a:p>
                  </a:txBody>
                  <a:tcPr marL="68182" marR="68182" marT="34091" marB="3409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1.7</a:t>
                      </a:r>
                    </a:p>
                  </a:txBody>
                  <a:tcPr marL="68182" marR="68182" marT="34091" marB="3409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g/dL</a:t>
                      </a:r>
                    </a:p>
                  </a:txBody>
                  <a:tcPr marL="68182" marR="68182" marT="34091" marB="34091" anchor="ctr"/>
                </a:tc>
                <a:extLst>
                  <a:ext uri="{0D108BD9-81ED-4DB2-BD59-A6C34878D82A}">
                    <a16:rowId xmlns:a16="http://schemas.microsoft.com/office/drawing/2014/main" val="3820029888"/>
                  </a:ext>
                </a:extLst>
              </a:tr>
              <a:tr h="2727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Albumin</a:t>
                      </a:r>
                    </a:p>
                  </a:txBody>
                  <a:tcPr marL="68182" marR="68182" marT="34091" marB="3409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1.1</a:t>
                      </a:r>
                    </a:p>
                  </a:txBody>
                  <a:tcPr marL="68182" marR="68182" marT="34091" marB="3409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g/dL</a:t>
                      </a:r>
                    </a:p>
                  </a:txBody>
                  <a:tcPr marL="68182" marR="68182" marT="34091" marB="34091" anchor="ctr"/>
                </a:tc>
                <a:extLst>
                  <a:ext uri="{0D108BD9-81ED-4DB2-BD59-A6C34878D82A}">
                    <a16:rowId xmlns:a16="http://schemas.microsoft.com/office/drawing/2014/main" val="245046494"/>
                  </a:ext>
                </a:extLst>
              </a:tr>
              <a:tr h="2727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LDH</a:t>
                      </a:r>
                    </a:p>
                  </a:txBody>
                  <a:tcPr marL="68182" marR="68182" marT="34091" marB="3409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714</a:t>
                      </a:r>
                    </a:p>
                  </a:txBody>
                  <a:tcPr marL="68182" marR="68182" marT="34091" marB="3409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U/L</a:t>
                      </a:r>
                    </a:p>
                  </a:txBody>
                  <a:tcPr marL="68182" marR="68182" marT="34091" marB="34091" anchor="ctr"/>
                </a:tc>
                <a:extLst>
                  <a:ext uri="{0D108BD9-81ED-4DB2-BD59-A6C34878D82A}">
                    <a16:rowId xmlns:a16="http://schemas.microsoft.com/office/drawing/2014/main" val="594757120"/>
                  </a:ext>
                </a:extLst>
              </a:tr>
              <a:tr h="2727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ADA</a:t>
                      </a:r>
                    </a:p>
                  </a:txBody>
                  <a:tcPr marL="68182" marR="68182" marT="34091" marB="3409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12.7</a:t>
                      </a:r>
                    </a:p>
                  </a:txBody>
                  <a:tcPr marL="68182" marR="68182" marT="34091" marB="3409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U/L</a:t>
                      </a:r>
                    </a:p>
                  </a:txBody>
                  <a:tcPr marL="68182" marR="68182" marT="34091" marB="34091" anchor="ctr"/>
                </a:tc>
                <a:extLst>
                  <a:ext uri="{0D108BD9-81ED-4DB2-BD59-A6C34878D82A}">
                    <a16:rowId xmlns:a16="http://schemas.microsoft.com/office/drawing/2014/main" val="4258185712"/>
                  </a:ext>
                </a:extLst>
              </a:tr>
              <a:tr h="2727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Culture &amp; Smear</a:t>
                      </a:r>
                    </a:p>
                  </a:txBody>
                  <a:tcPr marL="68182" marR="68182" marT="34091" marB="3409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Negative</a:t>
                      </a:r>
                    </a:p>
                  </a:txBody>
                  <a:tcPr marL="68182" marR="68182" marT="34091" marB="3409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—</a:t>
                      </a:r>
                    </a:p>
                  </a:txBody>
                  <a:tcPr marL="68182" marR="68182" marT="34091" marB="34091" anchor="ctr"/>
                </a:tc>
                <a:extLst>
                  <a:ext uri="{0D108BD9-81ED-4DB2-BD59-A6C34878D82A}">
                    <a16:rowId xmlns:a16="http://schemas.microsoft.com/office/drawing/2014/main" val="861912947"/>
                  </a:ext>
                </a:extLst>
              </a:tr>
              <a:tr h="2727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Pericardial biopsy</a:t>
                      </a:r>
                    </a:p>
                  </a:txBody>
                  <a:tcPr marL="68182" marR="68182" marT="34091" marB="3409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Fibroconnective tissue</a:t>
                      </a:r>
                    </a:p>
                  </a:txBody>
                  <a:tcPr marL="68182" marR="68182" marT="34091" marB="3409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—</a:t>
                      </a:r>
                    </a:p>
                  </a:txBody>
                  <a:tcPr marL="68182" marR="68182" marT="34091" marB="34091" anchor="ctr"/>
                </a:tc>
                <a:extLst>
                  <a:ext uri="{0D108BD9-81ED-4DB2-BD59-A6C34878D82A}">
                    <a16:rowId xmlns:a16="http://schemas.microsoft.com/office/drawing/2014/main" val="265336552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926FF13-F642-A80B-2292-4928DD8B4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491040"/>
              </p:ext>
            </p:extLst>
          </p:nvPr>
        </p:nvGraphicFramePr>
        <p:xfrm>
          <a:off x="6204168" y="1990578"/>
          <a:ext cx="4951512" cy="202882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650504">
                  <a:extLst>
                    <a:ext uri="{9D8B030D-6E8A-4147-A177-3AD203B41FA5}">
                      <a16:colId xmlns:a16="http://schemas.microsoft.com/office/drawing/2014/main" val="263910727"/>
                    </a:ext>
                  </a:extLst>
                </a:gridCol>
                <a:gridCol w="1650504">
                  <a:extLst>
                    <a:ext uri="{9D8B030D-6E8A-4147-A177-3AD203B41FA5}">
                      <a16:colId xmlns:a16="http://schemas.microsoft.com/office/drawing/2014/main" val="3021783695"/>
                    </a:ext>
                  </a:extLst>
                </a:gridCol>
                <a:gridCol w="1650504">
                  <a:extLst>
                    <a:ext uri="{9D8B030D-6E8A-4147-A177-3AD203B41FA5}">
                      <a16:colId xmlns:a16="http://schemas.microsoft.com/office/drawing/2014/main" val="2439205061"/>
                    </a:ext>
                  </a:extLst>
                </a:gridCol>
              </a:tblGrid>
              <a:tr h="50720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Parameter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Serum Value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Unit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852451"/>
                  </a:ext>
                </a:extLst>
              </a:tr>
              <a:tr h="50720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Protein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5.3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g/dL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7528654"/>
                  </a:ext>
                </a:extLst>
              </a:tr>
              <a:tr h="50720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Albumin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3.6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g/dL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997343"/>
                  </a:ext>
                </a:extLst>
              </a:tr>
              <a:tr h="50720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LDH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870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U/L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673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00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6F082-00FD-27F1-E7C2-12DC2B7DA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758584-B80B-0A64-EFDE-1FEFC5F54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8DBD85-8408-3061-73E5-858CDDC4AD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3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FC756-B537-5B77-43EB-8858A47CF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Pulmonary perfusion scan</a:t>
            </a:r>
          </a:p>
        </p:txBody>
      </p:sp>
      <p:sp>
        <p:nvSpPr>
          <p:cNvPr id="4" name="Rectangle 3"/>
          <p:cNvSpPr/>
          <p:nvPr/>
        </p:nvSpPr>
        <p:spPr>
          <a:xfrm>
            <a:off x="2964873" y="6289964"/>
            <a:ext cx="4558145" cy="2814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5164" y="1751215"/>
            <a:ext cx="7453745" cy="437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7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4C511-4C70-6B22-9763-18408A138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Pulmonary consult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1A9A0-BEED-A610-E48F-BAAF57E0C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pp7\Pictures\ri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740" y="2207046"/>
            <a:ext cx="4714875" cy="3209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171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CA0AD-17EB-B00A-8335-0610E4E6D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4145" y="286603"/>
            <a:ext cx="5430982" cy="601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2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47F0F-75CA-4AA0-3C45-E8F6AB67F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7564" y="166255"/>
            <a:ext cx="5597236" cy="61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9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6B331-69F0-B1B7-C68C-400FBF2FD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962" y="114300"/>
            <a:ext cx="5934075" cy="623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7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CHIEF COMPLAINT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shortness of breath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0AE033-3FB5-1E3D-9766-AD56FA24A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SPIRAL LUNG CTS </a:t>
            </a:r>
            <a:r>
              <a:rPr lang="en-US" dirty="0" smtClean="0"/>
              <a:t>WOC </a:t>
            </a:r>
            <a:r>
              <a:rPr lang="en-US" sz="2000" dirty="0" smtClean="0"/>
              <a:t>1404/08/25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9EC4E04-87B6-3FB6-3406-92B33CB08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distal tip of the central venous catheter was seen in the SVC.</a:t>
            </a:r>
          </a:p>
          <a:p>
            <a:r>
              <a:rPr lang="en-US" dirty="0" smtClean="0"/>
              <a:t>Moderate left and mild right pleural effusion were observed.</a:t>
            </a:r>
          </a:p>
          <a:p>
            <a:r>
              <a:rPr lang="en-US" dirty="0" smtClean="0"/>
              <a:t>Pericardial effusion with a maximum thickness of 9 mm adjacent to the RV was observed.</a:t>
            </a:r>
          </a:p>
          <a:p>
            <a:r>
              <a:rPr lang="en-US" dirty="0" smtClean="0"/>
              <a:t>Calcification of the aorta and coronary arteries, as well as degenerative joint disease (DJD) changes of the vertebrae, were observed.</a:t>
            </a:r>
          </a:p>
          <a:p>
            <a:r>
              <a:rPr lang="en-US" dirty="0" smtClean="0"/>
              <a:t>Evidence of a beaver tail liver was observed.</a:t>
            </a:r>
          </a:p>
          <a:p>
            <a:r>
              <a:rPr lang="en-US" dirty="0" smtClean="0"/>
              <a:t>Consolidation with air </a:t>
            </a:r>
            <a:r>
              <a:rPr lang="en-US" dirty="0" err="1" smtClean="0"/>
              <a:t>bronchogram</a:t>
            </a:r>
            <a:r>
              <a:rPr lang="en-US" dirty="0" smtClean="0"/>
              <a:t> was seen in the RLL and LLL.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17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301D64-2166-CC59-3639-23BA7829A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RHC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743199" y="1846263"/>
          <a:ext cx="7127913" cy="44500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24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8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9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dirty="0" err="1" smtClean="0"/>
                        <a:t>Hb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10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TPG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38.6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BSA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1.52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DPG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34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PAP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61/47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/>
                        <a:t>Ao</a:t>
                      </a:r>
                      <a:r>
                        <a:rPr lang="en-US" sz="1800" b="0" dirty="0" smtClean="0"/>
                        <a:t> Sat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92%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Mean PAP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51.6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PA sat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65%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PCWP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13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RV sat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76%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RV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42/20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MVO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62.5%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RA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10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/>
                        <a:t>PAPi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1.4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err="1" smtClean="0"/>
                        <a:t>Ao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92%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MAP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124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CO T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2.6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SVR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1860 </a:t>
                      </a:r>
                      <a:r>
                        <a:rPr lang="en-US" sz="1800" b="0" dirty="0" err="1" smtClean="0"/>
                        <a:t>dyn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CO F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4.9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C1 T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1.9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PVR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7.9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C1 F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3.2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68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F31B3-08A7-4C05-280B-808BB9B67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Rheumatology consult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6C9F3-6619-4CC5-F774-42CB4679B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3" name="Picture 5" descr="C:\Users\App7\Pictures\r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6298" y="1755655"/>
            <a:ext cx="6342769" cy="4479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111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12E2A-1F09-F044-71E5-AA604D992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29EE1CF-D9B4-2A87-5E91-E509D5CADF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43122"/>
              </p:ext>
            </p:extLst>
          </p:nvPr>
        </p:nvGraphicFramePr>
        <p:xfrm>
          <a:off x="2853369" y="520503"/>
          <a:ext cx="5263689" cy="579120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666082">
                  <a:extLst>
                    <a:ext uri="{9D8B030D-6E8A-4147-A177-3AD203B41FA5}">
                      <a16:colId xmlns:a16="http://schemas.microsoft.com/office/drawing/2014/main" val="4271280974"/>
                    </a:ext>
                  </a:extLst>
                </a:gridCol>
                <a:gridCol w="1176770">
                  <a:extLst>
                    <a:ext uri="{9D8B030D-6E8A-4147-A177-3AD203B41FA5}">
                      <a16:colId xmlns:a16="http://schemas.microsoft.com/office/drawing/2014/main" val="2879891971"/>
                    </a:ext>
                  </a:extLst>
                </a:gridCol>
                <a:gridCol w="1420837">
                  <a:extLst>
                    <a:ext uri="{9D8B030D-6E8A-4147-A177-3AD203B41FA5}">
                      <a16:colId xmlns:a16="http://schemas.microsoft.com/office/drawing/2014/main" val="2749191598"/>
                    </a:ext>
                  </a:extLst>
                </a:gridCol>
              </a:tblGrid>
              <a:tr h="263379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Test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Result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Unit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extLst>
                  <a:ext uri="{0D108BD9-81ED-4DB2-BD59-A6C34878D82A}">
                    <a16:rowId xmlns:a16="http://schemas.microsoft.com/office/drawing/2014/main" val="3907603510"/>
                  </a:ext>
                </a:extLst>
              </a:tr>
              <a:tr h="263379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CA125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102.8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U/mL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extLst>
                  <a:ext uri="{0D108BD9-81ED-4DB2-BD59-A6C34878D82A}">
                    <a16:rowId xmlns:a16="http://schemas.microsoft.com/office/drawing/2014/main" val="4255923513"/>
                  </a:ext>
                </a:extLst>
              </a:tr>
              <a:tr h="263379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CEA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1.1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ng/mL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extLst>
                  <a:ext uri="{0D108BD9-81ED-4DB2-BD59-A6C34878D82A}">
                    <a16:rowId xmlns:a16="http://schemas.microsoft.com/office/drawing/2014/main" val="111873300"/>
                  </a:ext>
                </a:extLst>
              </a:tr>
              <a:tr h="263379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AFP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8.6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ng/mL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extLst>
                  <a:ext uri="{0D108BD9-81ED-4DB2-BD59-A6C34878D82A}">
                    <a16:rowId xmlns:a16="http://schemas.microsoft.com/office/drawing/2014/main" val="2899896112"/>
                  </a:ext>
                </a:extLst>
              </a:tr>
              <a:tr h="263379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TSH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9.2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µIU/mL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extLst>
                  <a:ext uri="{0D108BD9-81ED-4DB2-BD59-A6C34878D82A}">
                    <a16:rowId xmlns:a16="http://schemas.microsoft.com/office/drawing/2014/main" val="1321728308"/>
                  </a:ext>
                </a:extLst>
              </a:tr>
              <a:tr h="263379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T4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8.6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µg/dL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extLst>
                  <a:ext uri="{0D108BD9-81ED-4DB2-BD59-A6C34878D82A}">
                    <a16:rowId xmlns:a16="http://schemas.microsoft.com/office/drawing/2014/main" val="3779917271"/>
                  </a:ext>
                </a:extLst>
              </a:tr>
              <a:tr h="263379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T3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67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ng/dL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extLst>
                  <a:ext uri="{0D108BD9-81ED-4DB2-BD59-A6C34878D82A}">
                    <a16:rowId xmlns:a16="http://schemas.microsoft.com/office/drawing/2014/main" val="461895628"/>
                  </a:ext>
                </a:extLst>
              </a:tr>
              <a:tr h="263379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RA factor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21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IU/mL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extLst>
                  <a:ext uri="{0D108BD9-81ED-4DB2-BD59-A6C34878D82A}">
                    <a16:rowId xmlns:a16="http://schemas.microsoft.com/office/drawing/2014/main" val="1132322792"/>
                  </a:ext>
                </a:extLst>
              </a:tr>
              <a:tr h="263379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ANA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0.824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extLst>
                  <a:ext uri="{0D108BD9-81ED-4DB2-BD59-A6C34878D82A}">
                    <a16:rowId xmlns:a16="http://schemas.microsoft.com/office/drawing/2014/main" val="2657376055"/>
                  </a:ext>
                </a:extLst>
              </a:tr>
              <a:tr h="263379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Anti-dsDNA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&gt;100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IU/mL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extLst>
                  <a:ext uri="{0D108BD9-81ED-4DB2-BD59-A6C34878D82A}">
                    <a16:rowId xmlns:a16="http://schemas.microsoft.com/office/drawing/2014/main" val="1660134410"/>
                  </a:ext>
                </a:extLst>
              </a:tr>
              <a:tr h="263379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Anti-CCP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Negative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extLst>
                  <a:ext uri="{0D108BD9-81ED-4DB2-BD59-A6C34878D82A}">
                    <a16:rowId xmlns:a16="http://schemas.microsoft.com/office/drawing/2014/main" val="1820310718"/>
                  </a:ext>
                </a:extLst>
              </a:tr>
              <a:tr h="263379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SSA/Ro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1.6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extLst>
                  <a:ext uri="{0D108BD9-81ED-4DB2-BD59-A6C34878D82A}">
                    <a16:rowId xmlns:a16="http://schemas.microsoft.com/office/drawing/2014/main" val="4143161721"/>
                  </a:ext>
                </a:extLst>
              </a:tr>
              <a:tr h="263379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SSB/La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extLst>
                  <a:ext uri="{0D108BD9-81ED-4DB2-BD59-A6C34878D82A}">
                    <a16:rowId xmlns:a16="http://schemas.microsoft.com/office/drawing/2014/main" val="1456170965"/>
                  </a:ext>
                </a:extLst>
              </a:tr>
              <a:tr h="263379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C-ANCA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extLst>
                  <a:ext uri="{0D108BD9-81ED-4DB2-BD59-A6C34878D82A}">
                    <a16:rowId xmlns:a16="http://schemas.microsoft.com/office/drawing/2014/main" val="3976905272"/>
                  </a:ext>
                </a:extLst>
              </a:tr>
              <a:tr h="263379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 dirty="0" smtClean="0">
                          <a:effectLst/>
                        </a:rPr>
                        <a:t>P-ANCA</a:t>
                      </a: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&lt;3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extLst>
                  <a:ext uri="{0D108BD9-81ED-4DB2-BD59-A6C34878D82A}">
                    <a16:rowId xmlns:a16="http://schemas.microsoft.com/office/drawing/2014/main" val="312036442"/>
                  </a:ext>
                </a:extLst>
              </a:tr>
              <a:tr h="263379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 dirty="0" smtClean="0">
                          <a:effectLst/>
                        </a:rPr>
                        <a:t>Anti-</a:t>
                      </a:r>
                      <a:r>
                        <a:rPr lang="en-US" sz="2000" dirty="0" err="1" smtClean="0">
                          <a:effectLst/>
                        </a:rPr>
                        <a:t>Centromere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Ab</a:t>
                      </a:r>
                      <a:r>
                        <a:rPr lang="en-US" sz="2000" dirty="0" smtClean="0">
                          <a:effectLst/>
                        </a:rPr>
                        <a:t>(</a:t>
                      </a:r>
                      <a:r>
                        <a:rPr lang="en-US" sz="2000" dirty="0" err="1" smtClean="0">
                          <a:effectLst/>
                        </a:rPr>
                        <a:t>IgG</a:t>
                      </a:r>
                      <a:r>
                        <a:rPr lang="en-US" sz="2000" dirty="0" smtClean="0">
                          <a:effectLst/>
                        </a:rPr>
                        <a:t>)</a:t>
                      </a: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 dirty="0" smtClea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328.5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 dirty="0" smtClea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U/</a:t>
                      </a:r>
                      <a:r>
                        <a:rPr lang="en-US" sz="2000" dirty="0" err="1" smtClea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mL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3379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 dirty="0" smtClean="0">
                          <a:effectLst/>
                        </a:rPr>
                        <a:t>Anti SCL-70 </a:t>
                      </a:r>
                      <a:r>
                        <a:rPr lang="en-US" sz="2000" dirty="0" err="1" smtClean="0">
                          <a:effectLst/>
                        </a:rPr>
                        <a:t>Ab</a:t>
                      </a:r>
                      <a:endParaRPr lang="en-US" sz="2000" dirty="0" smtClean="0">
                        <a:effectLst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 dirty="0" smtClea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U/</a:t>
                      </a:r>
                      <a:r>
                        <a:rPr lang="en-US" sz="2000" dirty="0" err="1" smtClean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mL</a:t>
                      </a:r>
                      <a:endParaRPr lang="en-US" sz="2000" dirty="0" smtClean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3379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HIV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Negative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extLst>
                  <a:ext uri="{0D108BD9-81ED-4DB2-BD59-A6C34878D82A}">
                    <a16:rowId xmlns:a16="http://schemas.microsoft.com/office/drawing/2014/main" val="687033421"/>
                  </a:ext>
                </a:extLst>
              </a:tr>
              <a:tr h="263379"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Viral Hepatitis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Negative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351" marR="35351" marT="0" marB="0"/>
                </a:tc>
                <a:extLst>
                  <a:ext uri="{0D108BD9-81ED-4DB2-BD59-A6C34878D82A}">
                    <a16:rowId xmlns:a16="http://schemas.microsoft.com/office/drawing/2014/main" val="1470282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22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25aban-wrist 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046" y="286814"/>
            <a:ext cx="5172487" cy="5703360"/>
          </a:xfrm>
        </p:spPr>
      </p:pic>
      <p:pic>
        <p:nvPicPr>
          <p:cNvPr id="14" name="Picture 13" descr="25aban-wris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8935" y="211450"/>
            <a:ext cx="5343181" cy="5891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5" y="504825"/>
            <a:ext cx="5048250" cy="5848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Rheumatology consult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App7\Pictures\ruma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9047" y="1955132"/>
            <a:ext cx="5887845" cy="4312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43BE0-3DF0-8D83-B8B4-889703C10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8DACA4-0FC0-6CA9-08E6-D1BABA769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SPIRAL LUNG CTS </a:t>
            </a:r>
            <a:r>
              <a:rPr lang="en-US" dirty="0" smtClean="0"/>
              <a:t>WOC </a:t>
            </a:r>
            <a:r>
              <a:rPr lang="en-US" sz="2400" dirty="0" smtClean="0"/>
              <a:t>1404/09/06</a:t>
            </a:r>
            <a:endParaRPr lang="en-US" sz="24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E813E48-7BBF-56AB-23ED-1247CC6DC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Cardiomegaly</a:t>
            </a:r>
            <a:r>
              <a:rPr lang="en-US" dirty="0" smtClean="0"/>
              <a:t> was observed.</a:t>
            </a:r>
          </a:p>
          <a:p>
            <a:r>
              <a:rPr lang="en-US" dirty="0" smtClean="0"/>
              <a:t>Severe pericardial effusion with a maximum thickness of 37 mm was observed.</a:t>
            </a:r>
          </a:p>
          <a:p>
            <a:r>
              <a:rPr lang="en-US" dirty="0" smtClean="0"/>
              <a:t>Aortic atherosclerosis was observed.</a:t>
            </a:r>
          </a:p>
          <a:p>
            <a:r>
              <a:rPr lang="en-US" dirty="0" smtClean="0"/>
              <a:t>The MPA is enlarged and measures 32 mm; echocardiography is recommended.</a:t>
            </a:r>
          </a:p>
          <a:p>
            <a:r>
              <a:rPr lang="en-US" dirty="0" smtClean="0"/>
              <a:t>Mild left pleural effusion was observed.</a:t>
            </a:r>
          </a:p>
          <a:p>
            <a:r>
              <a:rPr lang="en-US" dirty="0" smtClean="0"/>
              <a:t>Band-like </a:t>
            </a:r>
            <a:r>
              <a:rPr lang="en-US" dirty="0" err="1" smtClean="0"/>
              <a:t>atelectasis</a:t>
            </a:r>
            <a:r>
              <a:rPr lang="en-US" dirty="0" smtClean="0"/>
              <a:t> was observed at the lung bases.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7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3E5960-3A2D-DEB3-61D6-4FDACBB18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AFTER DISCHARGE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E33D76-F799-9488-810D-F4D4531F52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TAB PREDNISOLONE 10mg D</a:t>
            </a:r>
          </a:p>
          <a:p>
            <a:r>
              <a:rPr lang="en-US" dirty="0"/>
              <a:t>TAB SUPRIMON 500mg  BD</a:t>
            </a:r>
          </a:p>
          <a:p>
            <a:r>
              <a:rPr lang="en-US" dirty="0"/>
              <a:t>TAB TADALAFIL 5mg D</a:t>
            </a:r>
          </a:p>
          <a:p>
            <a:r>
              <a:rPr lang="en-US" dirty="0"/>
              <a:t>TAB LYRATAN 10mg D</a:t>
            </a:r>
          </a:p>
          <a:p>
            <a:r>
              <a:rPr lang="en-US" dirty="0"/>
              <a:t>TAB PANTOPRAZOLE 40mg D</a:t>
            </a:r>
          </a:p>
          <a:p>
            <a:r>
              <a:rPr lang="en-US" dirty="0"/>
              <a:t>TAB Ca-D D</a:t>
            </a:r>
          </a:p>
          <a:p>
            <a:r>
              <a:rPr lang="en-US" dirty="0"/>
              <a:t>TAB </a:t>
            </a:r>
            <a:r>
              <a:rPr lang="en-US" dirty="0" smtClean="0"/>
              <a:t>ALDACTONE </a:t>
            </a:r>
            <a:r>
              <a:rPr lang="en-US" dirty="0"/>
              <a:t>25mg BD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5CB2F9-D6FA-592A-7126-BD39B6B470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TAB LOSARTAN 25mg BD</a:t>
            </a:r>
          </a:p>
          <a:p>
            <a:r>
              <a:rPr lang="en-US" dirty="0"/>
              <a:t>TAB </a:t>
            </a:r>
            <a:r>
              <a:rPr lang="en-US" dirty="0" err="1" smtClean="0"/>
              <a:t>Furosemide</a:t>
            </a:r>
            <a:r>
              <a:rPr lang="en-US" dirty="0" smtClean="0"/>
              <a:t> </a:t>
            </a:r>
            <a:r>
              <a:rPr lang="en-US" dirty="0"/>
              <a:t>40mg BD</a:t>
            </a:r>
          </a:p>
          <a:p>
            <a:r>
              <a:rPr lang="en-US" dirty="0"/>
              <a:t>TAB VIT </a:t>
            </a:r>
            <a:r>
              <a:rPr lang="en-US" dirty="0" smtClean="0"/>
              <a:t>B1 </a:t>
            </a:r>
            <a:r>
              <a:rPr lang="en-US" dirty="0"/>
              <a:t>300 D</a:t>
            </a:r>
          </a:p>
          <a:p>
            <a:r>
              <a:rPr lang="en-US" dirty="0"/>
              <a:t>TAB COLCHICINE 0. 5 ½ BD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6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525BD-B19D-D535-3F63-17DE17A43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Echocardiography F/U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E5B2C-6BDA-36A2-0718-B53567E23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**History of surgical drainage of pericardial effusion one month ago</a:t>
            </a:r>
          </a:p>
          <a:p>
            <a:r>
              <a:rPr lang="en-US" dirty="0" smtClean="0"/>
              <a:t>-Small size LV cavity(LVEDVi:30cc/m2) with preserved systolic function (LVEF:50-55%)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Septal</a:t>
            </a:r>
            <a:r>
              <a:rPr lang="en-US" dirty="0" smtClean="0"/>
              <a:t> wall flattening due to RV pressure overload.</a:t>
            </a:r>
          </a:p>
          <a:p>
            <a:r>
              <a:rPr lang="en-US" dirty="0" smtClean="0"/>
              <a:t>-No LVH.   -Grade I LV diastolic dysfunction  -Normal RV size with preserved systolic function.</a:t>
            </a:r>
          </a:p>
          <a:p>
            <a:r>
              <a:rPr lang="en-US" dirty="0" smtClean="0"/>
              <a:t>-Normal size </a:t>
            </a:r>
            <a:r>
              <a:rPr lang="en-US" dirty="0" err="1" smtClean="0"/>
              <a:t>biatrial</a:t>
            </a:r>
            <a:r>
              <a:rPr lang="en-US" dirty="0" smtClean="0"/>
              <a:t> (RA Area:10cm2, RAVi:15cc/m2 LAVi:10cc/m2).  -Normal MVLs, Mild MR, no MS.</a:t>
            </a:r>
          </a:p>
          <a:p>
            <a:r>
              <a:rPr lang="en-US" dirty="0" smtClean="0"/>
              <a:t>-Tricuspid AV, No AI, no AS, Normal ascending aorta. -Normal </a:t>
            </a:r>
            <a:r>
              <a:rPr lang="en-US" dirty="0" err="1" smtClean="0"/>
              <a:t>TVLs,Mild</a:t>
            </a:r>
            <a:r>
              <a:rPr lang="en-US" dirty="0" smtClean="0"/>
              <a:t> to Moderate TR (TRG:48mmHg), no TS.</a:t>
            </a:r>
          </a:p>
          <a:p>
            <a:r>
              <a:rPr lang="en-US" dirty="0" smtClean="0"/>
              <a:t>-Normal PVLs, Mild to Moderate PI (PIPG:26mmHg), no </a:t>
            </a:r>
            <a:r>
              <a:rPr lang="en-US" dirty="0" err="1" smtClean="0"/>
              <a:t>PS,normal</a:t>
            </a:r>
            <a:r>
              <a:rPr lang="en-US" dirty="0" smtClean="0"/>
              <a:t> size of main of PA(1.9cm)</a:t>
            </a:r>
          </a:p>
          <a:p>
            <a:r>
              <a:rPr lang="en-US" dirty="0" smtClean="0"/>
              <a:t>-High probability for  PH ;TRVmax:3.4m/sec,PIVmax:2.5m/</a:t>
            </a:r>
            <a:r>
              <a:rPr lang="en-US" dirty="0" err="1" smtClean="0"/>
              <a:t>sec,shortened</a:t>
            </a:r>
            <a:r>
              <a:rPr lang="en-US" dirty="0" smtClean="0"/>
              <a:t> PV </a:t>
            </a:r>
            <a:r>
              <a:rPr lang="en-US" dirty="0" err="1" smtClean="0"/>
              <a:t>accleration</a:t>
            </a:r>
            <a:r>
              <a:rPr lang="en-US" dirty="0" smtClean="0"/>
              <a:t> time(56m/sec) ,SPAP:51mmHg,flattering of IVS.EPLAR=0.34 which is suggestive of pre-capillary PH</a:t>
            </a:r>
          </a:p>
          <a:p>
            <a:r>
              <a:rPr lang="en-US" dirty="0" smtClean="0"/>
              <a:t>-Normal size IVC with &gt;50% respiratory variation.</a:t>
            </a:r>
          </a:p>
          <a:p>
            <a:r>
              <a:rPr lang="en-US" dirty="0" smtClean="0"/>
              <a:t>-Mild to moderate circumferential pericardial effusion (lateral to RV:13mm, lateral to LV:7mm, Anterior to RV:7mm , Around the RA:7 mm , Around apex:14mm) with RA </a:t>
            </a:r>
            <a:r>
              <a:rPr lang="en-US" dirty="0" err="1" smtClean="0"/>
              <a:t>inagination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9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9A82F-F515-B28A-3DE7-F82257EB9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Illness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E34E5-148A-D86D-5437-F10C52A7D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 71-year-old woman with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no known past medical history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presented with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progressive shortness of breath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for the past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one week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The dyspnea occurs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only with exertion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and is consistent with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NYHA functional class II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It has a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gradual onset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and is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progressive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, without any sudden deterioration.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The symptoms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worsen with physical activity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and </a:t>
            </a:r>
            <a:r>
              <a:rPr lang="en-US" dirty="0" smtClean="0"/>
              <a:t>exacerbated in the </a:t>
            </a:r>
            <a:r>
              <a:rPr lang="en-US" b="1" dirty="0" smtClean="0"/>
              <a:t>supine</a:t>
            </a:r>
            <a:r>
              <a:rPr lang="en-US" dirty="0" smtClean="0"/>
              <a:t> position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The dyspnea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does not vary at different times of the day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She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denies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</a:rPr>
              <a:t>dyspnea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at rest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, as well as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cough, wheezing, or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</a:rPr>
              <a:t>hemoptysis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She denies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</a:rPr>
              <a:t>orthopnea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and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paroxysmal nocturnal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</a:rPr>
              <a:t>dyspnea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(PND)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.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She denies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chest pain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and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palpitations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en-US" dirty="0" smtClean="0"/>
              <a:t>No history of fever or flu-like symptoms 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Beyond the clinical findings, this case reminds us that every diagnosis represents a person who trusted us with their care.</a:t>
            </a:r>
            <a:endParaRPr lang="en-US" sz="4800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THANK YOU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BDDFA-A686-27C7-A0B1-B41AC8340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Illness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CA2CB-513E-8F18-58B6-037013129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Additionally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, she has developed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progressive bilateral lower extremity edema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over the past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3–4 days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, which is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non-painful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She denies any history of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recent immobilization, surgery, prolonged travel, or other thromboembolic risk factors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. There has been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no change in urine output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 smtClean="0"/>
              <a:t>She reports a several-year history of </a:t>
            </a:r>
            <a:r>
              <a:rPr lang="en-US" b="1" dirty="0" smtClean="0"/>
              <a:t>early satiety, </a:t>
            </a:r>
            <a:r>
              <a:rPr lang="en-US" b="1" dirty="0" err="1" smtClean="0"/>
              <a:t>gastroesophageal</a:t>
            </a:r>
            <a:r>
              <a:rPr lang="en-US" b="1" dirty="0" smtClean="0"/>
              <a:t> reflux, and </a:t>
            </a:r>
            <a:r>
              <a:rPr lang="en-US" b="1" dirty="0" err="1" smtClean="0"/>
              <a:t>dysphagia</a:t>
            </a:r>
            <a:r>
              <a:rPr lang="en-US" dirty="0" smtClean="0"/>
              <a:t>, with significant progression over the last 4–5 months. </a:t>
            </a:r>
            <a:r>
              <a:rPr lang="en-US" dirty="0" err="1" smtClean="0"/>
              <a:t>Dysphagia</a:t>
            </a:r>
            <a:r>
              <a:rPr lang="en-US" dirty="0" smtClean="0"/>
              <a:t> was initially limited to solids and has since progressed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FDE24-5BC3-054B-1215-D0CB1CB71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Medical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53A6A-6D86-AD72-96E9-857ED1522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The patient has a history of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gastroesophageal reflux disease (GERD)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.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She has no other known chronic medical conditions.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She has undergone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three upper gastrointestinal endoscopies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and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two colonoscopies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in past 10 years. Aside from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benign gastric and colonic polyps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and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endoscopic findings consistent with GERD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, no other significant abnormalities were reported</a:t>
            </a:r>
          </a:p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5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FA549-0B0B-894F-2368-254933ED7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E19ED-0428-07C8-D7FF-AEC9B2E26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Past Surgical History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Unremarkable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Drug History :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omeprazole 40 mg once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daily /</a:t>
            </a:r>
          </a:p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    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N</a:t>
            </a:r>
            <a:r>
              <a:rPr lang="en-US" dirty="0" smtClean="0"/>
              <a:t>o recent medication use except </a:t>
            </a:r>
            <a:r>
              <a:rPr lang="en-US" dirty="0" err="1" smtClean="0"/>
              <a:t>omeprazole</a:t>
            </a:r>
            <a:r>
              <a:rPr lang="en-US" dirty="0" smtClean="0"/>
              <a:t>; no history of herbal medicine use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Social History :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Unremarkable.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She denies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smoking, alcohol consumption, and illicit drug use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Also she does not bake . </a:t>
            </a:r>
          </a:p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Allergy History :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No known drug allergies.</a:t>
            </a:r>
          </a:p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Family History :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Unremarkable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2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F11DE-B1CC-F6D5-AADA-D91F0E17B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Review of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8017A-46C9-CEA3-1D3B-9CA73CB62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General: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Positive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for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fatigue, generalized weakness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, and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unintentional weight loss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of approximately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8 kg over the past 5 months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.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Negative for fever or night sweats.</a:t>
            </a:r>
          </a:p>
          <a:p>
            <a:r>
              <a:rPr lang="en-US" b="1" dirty="0"/>
              <a:t>Dermatologic</a:t>
            </a:r>
            <a:r>
              <a:rPr lang="en-US" b="1" dirty="0" smtClean="0"/>
              <a:t>:</a:t>
            </a:r>
            <a:r>
              <a:rPr lang="en-US" b="1" dirty="0"/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Positive for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dry skin . </a:t>
            </a:r>
            <a:r>
              <a:rPr lang="en-US" dirty="0" smtClean="0"/>
              <a:t>Negative </a:t>
            </a:r>
            <a:r>
              <a:rPr lang="en-US" dirty="0"/>
              <a:t>for rash, skin </a:t>
            </a:r>
            <a:r>
              <a:rPr lang="en-US" dirty="0" smtClean="0"/>
              <a:t>thickening.</a:t>
            </a:r>
            <a:endParaRPr lang="en-US" dirty="0"/>
          </a:p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Eyes : </a:t>
            </a:r>
            <a:r>
              <a:rPr lang="en-US" dirty="0" smtClean="0"/>
              <a:t>No visual disturbances, eye pain, redness, or dryness</a:t>
            </a:r>
          </a:p>
          <a:p>
            <a:r>
              <a:rPr lang="en-US" b="1" dirty="0" smtClean="0"/>
              <a:t>Ear :</a:t>
            </a:r>
            <a:r>
              <a:rPr lang="en-US" dirty="0" smtClean="0"/>
              <a:t>No hearing loss, tinnitus, ear pain, or discharge</a:t>
            </a:r>
            <a:r>
              <a:rPr lang="en-US" b="1" dirty="0" smtClean="0"/>
              <a:t>.</a:t>
            </a:r>
            <a:endParaRPr lang="en-US" dirty="0" smtClean="0"/>
          </a:p>
          <a:p>
            <a:r>
              <a:rPr lang="en-US" b="1" dirty="0" smtClean="0"/>
              <a:t>Nose :</a:t>
            </a:r>
            <a:r>
              <a:rPr lang="en-US" dirty="0" smtClean="0"/>
              <a:t>No nasal congestion, </a:t>
            </a:r>
            <a:r>
              <a:rPr lang="en-US" dirty="0" err="1" smtClean="0"/>
              <a:t>rhinorrhea</a:t>
            </a:r>
            <a:r>
              <a:rPr lang="en-US" dirty="0" smtClean="0"/>
              <a:t>, </a:t>
            </a:r>
            <a:r>
              <a:rPr lang="en-US" dirty="0" err="1" smtClean="0"/>
              <a:t>epistaxis</a:t>
            </a:r>
            <a:r>
              <a:rPr lang="en-US" dirty="0" smtClean="0"/>
              <a:t>, or sinus pain .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Cardiovascular: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Positive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for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cold extremities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.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Negative for chest pain, palpitations, orthopnea, or syncope.</a:t>
            </a:r>
          </a:p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Respiratory: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Positive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for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exertional dyspnea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as described in the HPI.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Negative for cough, wheezing, hemoptysis, or pleuritic chest pain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33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F8192-D9B2-3317-0971-113AD6C77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Review of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3CD78-1E85-6603-26D2-523CABA89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Gastrointestinal:</a:t>
            </a:r>
            <a:r>
              <a:rPr lang="en-US" b="1" dirty="0"/>
              <a:t> </a:t>
            </a:r>
            <a:r>
              <a:rPr lang="en-US" dirty="0" smtClean="0"/>
              <a:t>Positive </a:t>
            </a:r>
            <a:r>
              <a:rPr lang="en-US" dirty="0"/>
              <a:t>for </a:t>
            </a:r>
            <a:r>
              <a:rPr lang="en-US" b="1" dirty="0" smtClean="0"/>
              <a:t>regurgitation , heartburn , </a:t>
            </a:r>
            <a:r>
              <a:rPr lang="en-US" b="1" dirty="0" err="1" smtClean="0"/>
              <a:t>dysphagia</a:t>
            </a:r>
            <a:r>
              <a:rPr lang="en-US" b="1" dirty="0" smtClean="0"/>
              <a:t> 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Negative for nausea, vomiting, abdominal pain, diarrhea, constipation, melena, or hematochezia.</a:t>
            </a:r>
          </a:p>
          <a:p>
            <a:r>
              <a:rPr lang="en-US" b="1" dirty="0" smtClean="0"/>
              <a:t>Genitourinary:</a:t>
            </a:r>
            <a:r>
              <a:rPr lang="en-US" b="1" dirty="0"/>
              <a:t> </a:t>
            </a:r>
            <a:r>
              <a:rPr lang="en-US" dirty="0" smtClean="0"/>
              <a:t>Negative </a:t>
            </a:r>
            <a:r>
              <a:rPr lang="en-US" dirty="0"/>
              <a:t>for dysuria, hematuria, urinary frequency, urgency, or change in urine output.</a:t>
            </a:r>
          </a:p>
          <a:p>
            <a:r>
              <a:rPr lang="en-US" b="1" dirty="0" smtClean="0"/>
              <a:t>Musculoskeletal: </a:t>
            </a:r>
            <a:r>
              <a:rPr lang="en-US" dirty="0" smtClean="0"/>
              <a:t>Negative </a:t>
            </a:r>
            <a:r>
              <a:rPr lang="en-US" dirty="0"/>
              <a:t>for myalgia, arthralgia, joint swelling, or morning stiffness.</a:t>
            </a:r>
          </a:p>
          <a:p>
            <a:r>
              <a:rPr lang="en-US" b="1" dirty="0" smtClean="0"/>
              <a:t>Endocrine:</a:t>
            </a:r>
            <a:r>
              <a:rPr lang="en-US" b="1" dirty="0"/>
              <a:t> </a:t>
            </a:r>
            <a:r>
              <a:rPr lang="en-US" dirty="0" smtClean="0"/>
              <a:t>Negative </a:t>
            </a:r>
            <a:r>
              <a:rPr lang="en-US" dirty="0"/>
              <a:t>for heat or cold intolerance, polyuria, or polydipsia.</a:t>
            </a:r>
          </a:p>
          <a:p>
            <a:r>
              <a:rPr lang="en-US" b="1" dirty="0" smtClean="0"/>
              <a:t>Hematologic:</a:t>
            </a:r>
            <a:r>
              <a:rPr lang="en-US" b="1" dirty="0"/>
              <a:t> </a:t>
            </a:r>
            <a:r>
              <a:rPr lang="en-US" dirty="0" smtClean="0"/>
              <a:t>Negative </a:t>
            </a:r>
            <a:r>
              <a:rPr lang="en-US" dirty="0"/>
              <a:t>for easy bruising or bleeding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Neurologic: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Positive for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dizziness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Negative for headache, syncope, focal neurologic deficits, or seizures.</a:t>
            </a:r>
          </a:p>
          <a:p>
            <a:pPr>
              <a:buNone/>
            </a:pPr>
            <a:r>
              <a:rPr lang="en-US" b="1" dirty="0"/>
              <a:t> </a:t>
            </a:r>
            <a:r>
              <a:rPr lang="en-US" b="1" dirty="0" smtClean="0"/>
              <a:t> Psychiatric:</a:t>
            </a:r>
            <a:r>
              <a:rPr lang="en-US" b="1" dirty="0"/>
              <a:t> </a:t>
            </a:r>
            <a:r>
              <a:rPr lang="en-US" dirty="0" smtClean="0"/>
              <a:t>Negative </a:t>
            </a:r>
            <a:r>
              <a:rPr lang="en-US" dirty="0"/>
              <a:t>for depression, anxiety, or sleep disturbance.</a:t>
            </a:r>
          </a:p>
        </p:txBody>
      </p:sp>
    </p:spTree>
    <p:extLst>
      <p:ext uri="{BB962C8B-B14F-4D97-AF65-F5344CB8AC3E}">
        <p14:creationId xmlns:p14="http://schemas.microsoft.com/office/powerpoint/2010/main" val="118828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1148</Words>
  <Application>Microsoft Office PowerPoint</Application>
  <PresentationFormat>Widescreen</PresentationFormat>
  <Paragraphs>403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Aptos</vt:lpstr>
      <vt:lpstr>Arial</vt:lpstr>
      <vt:lpstr>Calibri</vt:lpstr>
      <vt:lpstr>Calibri Light</vt:lpstr>
      <vt:lpstr>Retrospect</vt:lpstr>
      <vt:lpstr>Clinical Problem Solving CARDIOLOGY + INTERNAL MEDICINE</vt:lpstr>
      <vt:lpstr>ID</vt:lpstr>
      <vt:lpstr>CHIEF COMPLAINT</vt:lpstr>
      <vt:lpstr>Present Illness</vt:lpstr>
      <vt:lpstr>Present Illness</vt:lpstr>
      <vt:lpstr>Past Medical History</vt:lpstr>
      <vt:lpstr>PowerPoint Presentation</vt:lpstr>
      <vt:lpstr>Review of Systems</vt:lpstr>
      <vt:lpstr>Review of Systems</vt:lpstr>
      <vt:lpstr>Physical exam</vt:lpstr>
      <vt:lpstr>PowerPoint Presentation</vt:lpstr>
      <vt:lpstr>PowerPoint Presentation</vt:lpstr>
      <vt:lpstr>Differential Diagnosis ???</vt:lpstr>
      <vt:lpstr>NEXT STEP</vt:lpstr>
      <vt:lpstr>ECG</vt:lpstr>
      <vt:lpstr>PowerPoint Presentation</vt:lpstr>
      <vt:lpstr>Laboratory Results</vt:lpstr>
      <vt:lpstr>Echocardiography</vt:lpstr>
      <vt:lpstr>Echocardiography</vt:lpstr>
      <vt:lpstr>CXR</vt:lpstr>
      <vt:lpstr>NEXT STEP</vt:lpstr>
      <vt:lpstr>Pericardiocentesis + pericardial window</vt:lpstr>
      <vt:lpstr>PERICARD FLIUD ANALYSIS</vt:lpstr>
      <vt:lpstr>NEXT STEP</vt:lpstr>
      <vt:lpstr>Pulmonary perfusion scan</vt:lpstr>
      <vt:lpstr>Pulmonary consult</vt:lpstr>
      <vt:lpstr>PowerPoint Presentation</vt:lpstr>
      <vt:lpstr>PowerPoint Presentation</vt:lpstr>
      <vt:lpstr>PowerPoint Presentation</vt:lpstr>
      <vt:lpstr>SPIRAL LUNG CTS WOC 1404/08/25</vt:lpstr>
      <vt:lpstr>RHC</vt:lpstr>
      <vt:lpstr>Rheumatology consult</vt:lpstr>
      <vt:lpstr>PowerPoint Presentation</vt:lpstr>
      <vt:lpstr>PowerPoint Presentation</vt:lpstr>
      <vt:lpstr>PowerPoint Presentation</vt:lpstr>
      <vt:lpstr>Rheumatology consult</vt:lpstr>
      <vt:lpstr>SPIRAL LUNG CTS WOC 1404/09/06</vt:lpstr>
      <vt:lpstr>RECOMMENDATIONS AFTER DISCHARGE</vt:lpstr>
      <vt:lpstr>Echocardiography F/U</vt:lpstr>
      <vt:lpstr>Beyond the clinical findings, this case reminds us that every diagnosis represents a person who trusted us with their care.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Problem Solving CARDIOLOGY + INTERNAL MEDICINE</dc:title>
  <dc:creator>Masoud</dc:creator>
  <cp:lastModifiedBy>Masoud</cp:lastModifiedBy>
  <cp:revision>22</cp:revision>
  <dcterms:modified xsi:type="dcterms:W3CDTF">2026-05-01T15:31:53Z</dcterms:modified>
</cp:coreProperties>
</file>